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1-ое полугод. 2016 </c:v>
                </c:pt>
                <c:pt idx="1">
                  <c:v>1-ое полугод. 2017 </c:v>
                </c:pt>
                <c:pt idx="2">
                  <c:v>1-ое полугод. 2018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183220</c:v>
                </c:pt>
                <c:pt idx="1">
                  <c:v>204368</c:v>
                </c:pt>
                <c:pt idx="2">
                  <c:v>224843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1-ое полугод. 2016 </c:v>
                </c:pt>
                <c:pt idx="1">
                  <c:v>1-ое полугод. 2017 </c:v>
                </c:pt>
                <c:pt idx="2">
                  <c:v>1-ое полугод. 2018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157384</c:v>
                </c:pt>
                <c:pt idx="1">
                  <c:v>98513</c:v>
                </c:pt>
                <c:pt idx="2">
                  <c:v>78351</c:v>
                </c:pt>
              </c:numCache>
            </c:numRef>
          </c:val>
        </c:ser>
        <c:dLbls/>
        <c:shape val="box"/>
        <c:axId val="79487744"/>
        <c:axId val="79489280"/>
        <c:axId val="0"/>
      </c:bar3DChart>
      <c:catAx>
        <c:axId val="794877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89280"/>
        <c:crosses val="autoZero"/>
        <c:auto val="1"/>
        <c:lblAlgn val="ctr"/>
        <c:lblOffset val="100"/>
      </c:catAx>
      <c:valAx>
        <c:axId val="794892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8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Имущ.налоги</c:v>
                </c:pt>
                <c:pt idx="2">
                  <c:v>НСД</c:v>
                </c:pt>
                <c:pt idx="3">
                  <c:v>Госпошлина</c:v>
                </c:pt>
                <c:pt idx="4">
                  <c:v>Доходы от им-ва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124.9</c:v>
                </c:pt>
                <c:pt idx="1">
                  <c:v>29.2</c:v>
                </c:pt>
                <c:pt idx="2">
                  <c:v>11.8</c:v>
                </c:pt>
                <c:pt idx="3">
                  <c:v>4</c:v>
                </c:pt>
                <c:pt idx="4">
                  <c:v>47.8</c:v>
                </c:pt>
                <c:pt idx="5">
                  <c:v>7.1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49.6</c:v>
                </c:pt>
                <c:pt idx="1">
                  <c:v>16.5</c:v>
                </c:pt>
                <c:pt idx="2">
                  <c:v>11.2</c:v>
                </c:pt>
                <c:pt idx="3">
                  <c:v>1.1000000000000001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3909" y="1143001"/>
            <a:ext cx="10101532" cy="2262781"/>
          </a:xfrm>
        </p:spPr>
        <p:txBody>
          <a:bodyPr/>
          <a:lstStyle/>
          <a:p>
            <a:r>
              <a:rPr lang="ru-RU" b="1" dirty="0" smtClean="0"/>
              <a:t>Итоги исполнения бюджета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46081" y="3405782"/>
            <a:ext cx="8915399" cy="1126283"/>
          </a:xfrm>
        </p:spPr>
        <p:txBody>
          <a:bodyPr>
            <a:normAutofit fontScale="85000" lnSpcReduction="10000"/>
          </a:bodyPr>
          <a:lstStyle/>
          <a:p>
            <a:r>
              <a:rPr lang="ru-RU" sz="5400" b="1" dirty="0"/>
              <a:t>за </a:t>
            </a:r>
            <a:r>
              <a:rPr lang="ru-RU" sz="5400" b="1" dirty="0" smtClean="0"/>
              <a:t>1-ое полугодие 2018 года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357251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3175"/>
            <a:ext cx="8911687" cy="1092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Расходы на реализацию муниципальных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169" y="1759789"/>
            <a:ext cx="10791645" cy="5029200"/>
          </a:xfrm>
        </p:spPr>
        <p:txBody>
          <a:bodyPr>
            <a:normAutofit/>
          </a:bodyPr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В социальной сфере :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«Отрадный – </a:t>
            </a:r>
            <a:r>
              <a:rPr lang="ru-RU" sz="3000" kern="0" dirty="0" err="1">
                <a:solidFill>
                  <a:srgbClr val="000000"/>
                </a:solidFill>
                <a:latin typeface="Arial"/>
                <a:cs typeface="Arial"/>
              </a:rPr>
              <a:t>Спортград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» 	- 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27 579,5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«Молодежь Отрадного» 	- 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5 031,3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«Медицинские кадры» 		- 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398,0 </a:t>
            </a:r>
            <a:r>
              <a:rPr lang="ru-RU" sz="3000" kern="0" dirty="0" err="1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«Развитие материально-технической базы образовательных учреждений» - 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39 090,9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ru-RU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«Организация отдыха, оздоровления и занятости детей и подростков…» - 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5 525,9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ru-RU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216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3175"/>
            <a:ext cx="8911687" cy="1092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Расходы на реализацию муниципальных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796" y="1345721"/>
            <a:ext cx="10791645" cy="5029200"/>
          </a:xfrm>
        </p:spPr>
        <p:txBody>
          <a:bodyPr>
            <a:normAutofit fontScale="92500"/>
          </a:bodyPr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В социальной сфере :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«Сохранение и развитие культуры и искусства» 				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							- 63 712,0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«Формирование доступной среды жизнедеятельности для инвалидов и других маломобильных групп населения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»</a:t>
            </a:r>
          </a:p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«Поддержка социально ориентированных НКО, благотворительной деятельности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…» 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		– 1 726,3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endParaRPr lang="ru-RU" sz="30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									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ru-RU" sz="3000" b="1" kern="0" dirty="0">
                <a:solidFill>
                  <a:srgbClr val="000000"/>
                </a:solidFill>
                <a:latin typeface="Arial"/>
                <a:cs typeface="Arial"/>
              </a:rPr>
              <a:t>Итого</a:t>
            </a: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: 143 063,9 </a:t>
            </a:r>
            <a:r>
              <a:rPr lang="ru-RU" sz="3000" b="1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072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Объем муниципального долга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 01.01.2018 – 13 921,0 тыс. руб.</a:t>
            </a:r>
          </a:p>
          <a:p>
            <a:r>
              <a:rPr lang="ru-RU" sz="3200" b="1" dirty="0" smtClean="0"/>
              <a:t>На 01.07.2018 – 5 593,0 тыс. руб.</a:t>
            </a:r>
          </a:p>
          <a:p>
            <a:r>
              <a:rPr lang="ru-RU" sz="3200" b="1" dirty="0" smtClean="0"/>
              <a:t>Темп снижения – 40,2 %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9036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параметры бюджета </a:t>
            </a:r>
            <a:br>
              <a:rPr lang="ru-RU" b="1" dirty="0" smtClean="0"/>
            </a:br>
            <a:r>
              <a:rPr lang="ru-RU" b="1" dirty="0" smtClean="0"/>
              <a:t>за 1-ое полугодие 2018 года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2181396"/>
              </p:ext>
            </p:extLst>
          </p:nvPr>
        </p:nvGraphicFramePr>
        <p:xfrm>
          <a:off x="2589213" y="2133600"/>
          <a:ext cx="8915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Первоначальный план на 2018,</a:t>
                      </a:r>
                    </a:p>
                    <a:p>
                      <a:pPr algn="ctr"/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01.07.2018, </a:t>
                      </a:r>
                    </a:p>
                    <a:p>
                      <a:pPr algn="ctr"/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Факт, </a:t>
                      </a:r>
                    </a:p>
                    <a:p>
                      <a:pPr algn="ctr"/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504 874,1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629 574,7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303 194,0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512 611,7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672 082,1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285 325,0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(-), 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- 7 737,6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- 42 507,4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17 869,0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781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Динамика доходов местного                   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          бюджета                </a:t>
            </a:r>
            <a:r>
              <a:rPr lang="ru-RU" sz="1400" b="1" dirty="0" smtClean="0"/>
              <a:t>(</a:t>
            </a:r>
            <a:r>
              <a:rPr lang="ru-RU" sz="1400" b="1" dirty="0" err="1" smtClean="0"/>
              <a:t>тыс.руб</a:t>
            </a:r>
            <a:r>
              <a:rPr lang="ru-RU" sz="1400" b="1" dirty="0" smtClean="0"/>
              <a:t>.)</a:t>
            </a:r>
            <a:endParaRPr lang="ru-RU" sz="1400" b="1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401059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8031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Источники собственных доходов                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местного бюджета          </a:t>
            </a:r>
            <a:r>
              <a:rPr lang="ru-RU" sz="1400" b="1" dirty="0" smtClean="0"/>
              <a:t>(</a:t>
            </a:r>
            <a:r>
              <a:rPr lang="ru-RU" sz="1400" b="1" dirty="0" err="1" smtClean="0"/>
              <a:t>тыс.руб</a:t>
            </a:r>
            <a:r>
              <a:rPr lang="ru-RU" sz="1400" b="1" dirty="0" smtClean="0"/>
              <a:t>.)</a:t>
            </a:r>
            <a:endParaRPr lang="ru-RU" sz="1400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7931934"/>
              </p:ext>
            </p:extLst>
          </p:nvPr>
        </p:nvGraphicFramePr>
        <p:xfrm>
          <a:off x="2320506" y="1905001"/>
          <a:ext cx="9376913" cy="447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5215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Безвозмездные поступления 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местного бюджета          </a:t>
            </a:r>
            <a:r>
              <a:rPr lang="ru-RU" sz="1400" b="1" dirty="0" smtClean="0"/>
              <a:t>(</a:t>
            </a:r>
            <a:r>
              <a:rPr lang="ru-RU" sz="1400" b="1" dirty="0" err="1" smtClean="0"/>
              <a:t>тыс.руб</a:t>
            </a:r>
            <a:r>
              <a:rPr lang="ru-RU" sz="1400" b="1" dirty="0" smtClean="0"/>
              <a:t>.)</a:t>
            </a:r>
            <a:endParaRPr lang="ru-RU" sz="1400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6818763"/>
              </p:ext>
            </p:extLst>
          </p:nvPr>
        </p:nvGraphicFramePr>
        <p:xfrm>
          <a:off x="2320506" y="1905001"/>
          <a:ext cx="9376913" cy="447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6305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Расходы местного бюджета</a:t>
            </a:r>
            <a:br>
              <a:rPr lang="ru-RU" b="1" dirty="0" smtClean="0"/>
            </a:br>
            <a:r>
              <a:rPr lang="ru-RU" b="1" dirty="0" smtClean="0"/>
              <a:t>в 1-ом полугодии 2018 года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665" y="2441274"/>
            <a:ext cx="11059064" cy="346994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Всего: </a:t>
            </a:r>
            <a:r>
              <a:rPr lang="ru-RU" sz="2400" b="1" dirty="0"/>
              <a:t>2</a:t>
            </a:r>
            <a:r>
              <a:rPr lang="ru-RU" sz="2400" b="1" dirty="0" smtClean="0"/>
              <a:t>85 325,0 тыс. руб., в том числе</a:t>
            </a:r>
          </a:p>
          <a:p>
            <a:r>
              <a:rPr lang="ru-RU" sz="2400" b="1" dirty="0" smtClean="0"/>
              <a:t>На реализацию 22 муниципальных программ – 243 440,0 тыс. руб.</a:t>
            </a:r>
          </a:p>
          <a:p>
            <a:r>
              <a:rPr lang="ru-RU" sz="2400" b="1" dirty="0" smtClean="0"/>
              <a:t>Финансирование непрограммных мероприятий – 41 885,0 тыс. руб.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76172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3175"/>
            <a:ext cx="8911687" cy="1092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Расходы на реализацию муниципальных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40611"/>
            <a:ext cx="8915400" cy="4470611"/>
          </a:xfrm>
        </p:spPr>
        <p:txBody>
          <a:bodyPr/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В сфере жилищного хозяйства: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«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Молодой семье – доступное жилье» – 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19 463,0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«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Развитие жилищного строительства» - 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5 256,7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ru-RU" sz="3000" b="1" kern="0" dirty="0">
                <a:solidFill>
                  <a:srgbClr val="000000"/>
                </a:solidFill>
                <a:latin typeface="Arial"/>
                <a:cs typeface="Arial"/>
              </a:rPr>
              <a:t>Итого: </a:t>
            </a: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24 719,7 </a:t>
            </a:r>
            <a:r>
              <a:rPr 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513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3175"/>
            <a:ext cx="8911687" cy="1092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Расходы на реализацию муниципальных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40611"/>
            <a:ext cx="8915400" cy="4470611"/>
          </a:xfrm>
        </p:spPr>
        <p:txBody>
          <a:bodyPr>
            <a:normAutofit lnSpcReduction="10000"/>
          </a:bodyPr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В сфере коммунального хозяйства и благоустройства города: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«Благоустройство территории» - </a:t>
            </a:r>
            <a:r>
              <a:rPr lang="ru-RU" alt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40 989,3 </a:t>
            </a:r>
            <a:r>
              <a:rPr lang="ru-RU" alt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«Комфортная городская среда» - </a:t>
            </a:r>
            <a:r>
              <a:rPr lang="ru-RU" alt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9 124,6 </a:t>
            </a:r>
            <a:r>
              <a:rPr lang="ru-RU" alt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«Экологическая программа»       - </a:t>
            </a:r>
            <a:r>
              <a:rPr lang="ru-RU" alt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3 327,4 </a:t>
            </a:r>
            <a:r>
              <a:rPr lang="ru-RU" alt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«Модернизация и развитие автомобильных дорог общего пользования»        - </a:t>
            </a:r>
            <a:r>
              <a:rPr lang="ru-RU" altLang="ru-RU" sz="3000" kern="0" dirty="0" smtClean="0">
                <a:solidFill>
                  <a:srgbClr val="000000"/>
                </a:solidFill>
                <a:latin typeface="Arial"/>
                <a:cs typeface="Arial"/>
              </a:rPr>
              <a:t>2 510,0 </a:t>
            </a:r>
            <a:r>
              <a:rPr lang="ru-RU" altLang="ru-RU" sz="30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endParaRPr lang="ru-RU" altLang="ru-RU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altLang="ru-RU" sz="30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ru-RU" altLang="ru-RU" sz="3000" b="1" kern="0" dirty="0">
                <a:solidFill>
                  <a:srgbClr val="000000"/>
                </a:solidFill>
                <a:latin typeface="Arial"/>
                <a:cs typeface="Arial"/>
              </a:rPr>
              <a:t>Итого: </a:t>
            </a:r>
            <a:r>
              <a:rPr lang="ru-RU" alt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55 951,3 </a:t>
            </a:r>
            <a:r>
              <a:rPr lang="ru-RU" altLang="ru-RU" sz="3000" b="1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altLang="ru-RU" sz="3000" b="1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884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3175"/>
            <a:ext cx="8911687" cy="1092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Расходы на реализацию муниципальных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2921" y="1440611"/>
            <a:ext cx="10265433" cy="4968815"/>
          </a:xfrm>
        </p:spPr>
        <p:txBody>
          <a:bodyPr>
            <a:normAutofit fontScale="92500" lnSpcReduction="10000"/>
          </a:bodyPr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3000" b="1" kern="0" dirty="0" smtClean="0">
                <a:solidFill>
                  <a:srgbClr val="000000"/>
                </a:solidFill>
                <a:latin typeface="Arial"/>
                <a:cs typeface="Arial"/>
              </a:rPr>
              <a:t>В сфере обеспечения безопасности проживания: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«Обеспечение безопасности дорожного движения» 				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cs typeface="Arial"/>
              </a:rPr>
              <a:t>	- 2 480,3 </a:t>
            </a:r>
            <a:r>
              <a:rPr lang="ru-RU" sz="28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«Обеспечение первичных мер пожарной безопасности» 			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cs typeface="Arial"/>
              </a:rPr>
              <a:t>		- 439,1 </a:t>
            </a:r>
            <a:r>
              <a:rPr lang="ru-RU" sz="2800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«Профилактика терроризма и экстремизма …» 						-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cs typeface="Arial"/>
              </a:rPr>
              <a:t>908,2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«Снижение рисков и смягчение последствий ЧС …» 					-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cs typeface="Arial"/>
              </a:rPr>
              <a:t>400,0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«</a:t>
            </a:r>
            <a:r>
              <a:rPr lang="ru-RU" sz="2400" kern="0" dirty="0" err="1">
                <a:solidFill>
                  <a:srgbClr val="000000"/>
                </a:solidFill>
                <a:latin typeface="Arial"/>
                <a:cs typeface="Arial"/>
              </a:rPr>
              <a:t>Комплекс.программа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 профилактики правонарушений и обеспечения безопасности                </a:t>
            </a: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cs typeface="Arial"/>
              </a:rPr>
              <a:t>162,2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lvl="0" indent="0" defTabSz="914400" eaLnBrk="0" fontAlgn="base" hangingPunct="0">
              <a:lnSpc>
                <a:spcPts val="336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ru-RU" sz="28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ru-RU" sz="2800" b="1" kern="0" dirty="0">
                <a:solidFill>
                  <a:srgbClr val="000000"/>
                </a:solidFill>
                <a:latin typeface="Arial"/>
                <a:cs typeface="Arial"/>
              </a:rPr>
              <a:t>Итого: </a:t>
            </a:r>
            <a:r>
              <a:rPr lang="ru-RU" sz="2800" b="1" kern="0" dirty="0" smtClean="0">
                <a:solidFill>
                  <a:srgbClr val="000000"/>
                </a:solidFill>
                <a:latin typeface="Arial"/>
                <a:cs typeface="Arial"/>
              </a:rPr>
              <a:t>4 389,8 </a:t>
            </a:r>
            <a:r>
              <a:rPr lang="ru-RU" sz="2800" b="1" kern="0" dirty="0" err="1" smtClean="0">
                <a:solidFill>
                  <a:srgbClr val="000000"/>
                </a:solidFill>
                <a:latin typeface="Arial"/>
                <a:cs typeface="Arial"/>
              </a:rPr>
              <a:t>т.р</a:t>
            </a:r>
            <a:r>
              <a:rPr lang="ru-RU" sz="2800" b="1" kern="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lvl="0" indent="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88355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275</TotalTime>
  <Words>246</Words>
  <Application>Microsoft Office PowerPoint</Application>
  <PresentationFormat>Произвольный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Итоги исполнения бюджета</vt:lpstr>
      <vt:lpstr>Основные параметры бюджета  за 1-ое полугодие 2018 года</vt:lpstr>
      <vt:lpstr>Динамика доходов местного                                             бюджета                (тыс.руб.)</vt:lpstr>
      <vt:lpstr>Источники собственных доходов                             местного бюджета          (тыс.руб.)</vt:lpstr>
      <vt:lpstr>Безвозмездные поступления                 местного бюджета          (тыс.руб.)</vt:lpstr>
      <vt:lpstr>Расходы местного бюджета в 1-ом полугодии 2018 года</vt:lpstr>
      <vt:lpstr>Расходы на реализацию муниципальных программ</vt:lpstr>
      <vt:lpstr>Расходы на реализацию муниципальных программ</vt:lpstr>
      <vt:lpstr>Расходы на реализацию муниципальных программ</vt:lpstr>
      <vt:lpstr>Расходы на реализацию муниципальных программ</vt:lpstr>
      <vt:lpstr>Расходы на реализацию муниципальных программ</vt:lpstr>
      <vt:lpstr>Объем муниципального долга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</dc:title>
  <dc:creator>User</dc:creator>
  <cp:lastModifiedBy>Елена</cp:lastModifiedBy>
  <cp:revision>23</cp:revision>
  <dcterms:created xsi:type="dcterms:W3CDTF">2018-04-06T06:23:08Z</dcterms:created>
  <dcterms:modified xsi:type="dcterms:W3CDTF">2018-09-28T07:39:57Z</dcterms:modified>
</cp:coreProperties>
</file>