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6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720263" cy="6480175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5" autoAdjust="0"/>
  </p:normalViewPr>
  <p:slideViewPr>
    <p:cSldViewPr>
      <p:cViewPr>
        <p:scale>
          <a:sx n="120" d="100"/>
          <a:sy n="120" d="100"/>
        </p:scale>
        <p:origin x="-1044" y="-60"/>
      </p:cViewPr>
      <p:guideLst>
        <p:guide orient="horz" pos="2041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3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22325" y="954088"/>
            <a:ext cx="515302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Заметки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1052513" y="4722813"/>
            <a:ext cx="469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398675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n-US" sz="2400">
        <a:solidFill>
          <a:srgbClr val="000000"/>
        </a:solidFill>
        <a:latin typeface="Thorndale" pitchFamily="18"/>
        <a:ea typeface="Arial Unicode MS" pitchFamily="34" charset="-128"/>
        <a:cs typeface="Arial Unicode MS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291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315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39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1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9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52513" y="4722813"/>
            <a:ext cx="4699000" cy="369887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altLang="ru-RU"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9089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808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6563" y="782638"/>
            <a:ext cx="1920875" cy="500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20763" y="782638"/>
            <a:ext cx="5613400" cy="500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2728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8896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942892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0763" y="1960563"/>
            <a:ext cx="3767137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0300" y="1960563"/>
            <a:ext cx="3767138" cy="382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0367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0037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3885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96667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014581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29553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"/>
          <p:cNvSpPr>
            <a:spLocks noChangeArrowheads="1"/>
          </p:cNvSpPr>
          <p:nvPr/>
        </p:nvSpPr>
        <p:spPr bwMode="auto">
          <a:xfrm>
            <a:off x="720725" y="1801813"/>
            <a:ext cx="8637588" cy="4316412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>
              <a:defRPr/>
            </a:pPr>
            <a:endParaRPr lang="en-US" altLang="ru-RU" sz="2400" smtClean="0">
              <a:solidFill>
                <a:srgbClr val="000000"/>
              </a:solidFill>
              <a:latin typeface="Thorndale"/>
              <a:ea typeface="HG Mincho Light J"/>
              <a:cs typeface="Arial Unicode MS" pitchFamily="34" charset="-128"/>
            </a:endParaRPr>
          </a:p>
        </p:txBody>
      </p:sp>
      <p:sp>
        <p:nvSpPr>
          <p:cNvPr id="1027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1020763" y="782638"/>
            <a:ext cx="76866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sp>
        <p:nvSpPr>
          <p:cNvPr id="1028" name="Текст 3"/>
          <p:cNvSpPr txBox="1">
            <a:spLocks noGrp="1"/>
          </p:cNvSpPr>
          <p:nvPr>
            <p:ph type="body" idx="1"/>
          </p:nvPr>
        </p:nvSpPr>
        <p:spPr bwMode="auto">
          <a:xfrm>
            <a:off x="1020763" y="1960563"/>
            <a:ext cx="76866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360363"/>
            <a:ext cx="161925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173288"/>
            <a:ext cx="161925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363" y="1249363"/>
            <a:ext cx="161925" cy="700087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>
          <a:solidFill>
            <a:srgbClr val="333333"/>
          </a:solidFill>
          <a:latin typeface="Albany" pitchFamily="34"/>
          <a:ea typeface="Arial Unicode MS" pitchFamily="34" charset="-128"/>
          <a:cs typeface="Arial Unicode M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lbany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sz="3200">
          <a:solidFill>
            <a:srgbClr val="000000"/>
          </a:solidFill>
          <a:latin typeface="Albany" pitchFamily="34"/>
          <a:ea typeface="Arial Unicode MS" pitchFamily="34" charset="-128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779838" y="1798638"/>
            <a:ext cx="5545137" cy="3529012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ru-RU" alt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HG Mincho Light J"/>
                <a:cs typeface="Arial" pitchFamily="34" charset="0"/>
              </a:rPr>
              <a:t>Порядок проведения общего собрания собственников помещений многоквартирного дома в ГИС ЖКХ</a:t>
            </a:r>
            <a:endParaRPr altLang="ru-RU" sz="3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HG Mincho Light J"/>
              <a:cs typeface="Arial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93738" y="1798638"/>
            <a:ext cx="7666037" cy="431958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296" h="12000">
                <a:moveTo>
                  <a:pt x="6481" y="0"/>
                </a:moveTo>
                <a:cubicBezTo>
                  <a:pt x="6481" y="12000"/>
                  <a:pt x="21296" y="12000"/>
                  <a:pt x="21296" y="12000"/>
                </a:cubicBez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rgbClr val="00B8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205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425" y="71438"/>
            <a:ext cx="3395663" cy="1690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04" y="1801454"/>
            <a:ext cx="5260479" cy="43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5" y="71735"/>
            <a:ext cx="33956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9" y="422697"/>
            <a:ext cx="7191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75" y="287759"/>
            <a:ext cx="262096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1" y="71735"/>
            <a:ext cx="338931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6" y="2520007"/>
            <a:ext cx="4611439" cy="303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7" y="4104183"/>
            <a:ext cx="1516683" cy="213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1" y="3777412"/>
            <a:ext cx="134549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07" y="1807498"/>
            <a:ext cx="15841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0318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5" y="28653"/>
            <a:ext cx="33956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9" y="431084"/>
            <a:ext cx="7191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71" y="363615"/>
            <a:ext cx="262096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1" y="61645"/>
            <a:ext cx="338931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675" y="2231975"/>
            <a:ext cx="8596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Получить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полезную и достоверную информацию о деятельности </a:t>
            </a:r>
            <a:endParaRPr lang="ru-RU" b="1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ГЖИ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Самарской области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Вы можете в:</a:t>
            </a:r>
          </a:p>
          <a:p>
            <a:pPr algn="ctr"/>
            <a:endParaRPr lang="ru-RU" b="1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Телеграм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-канале :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ru-RU" b="1" u="sng" dirty="0">
                <a:latin typeface="Arial" panose="020B0604020202020204" pitchFamily="34" charset="0"/>
              </a:rPr>
              <a:t>https://</a:t>
            </a:r>
            <a:r>
              <a:rPr lang="ru-RU" b="1" u="sng" dirty="0" smtClean="0">
                <a:latin typeface="Arial" panose="020B0604020202020204" pitchFamily="34" charset="0"/>
              </a:rPr>
              <a:t>t.me/GZHISamara2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	 </a:t>
            </a:r>
          </a:p>
          <a:p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ВКонтакте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: </a:t>
            </a:r>
            <a:r>
              <a:rPr lang="ru-RU" b="1" u="sng" dirty="0">
                <a:latin typeface="Arial" panose="020B0604020202020204" pitchFamily="34" charset="0"/>
              </a:rPr>
              <a:t>https://</a:t>
            </a:r>
            <a:r>
              <a:rPr lang="ru-RU" b="1" u="sng" dirty="0" smtClean="0">
                <a:latin typeface="Arial" panose="020B0604020202020204" pitchFamily="34" charset="0"/>
              </a:rPr>
              <a:t>vk.com/public1682170903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691" y="4032175"/>
            <a:ext cx="842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Оценить насколько управляющая организация справляется со своими обязанностями можно по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ссылке:</a:t>
            </a:r>
          </a:p>
          <a:p>
            <a:pPr algn="ctr"/>
            <a:endParaRPr lang="ru-RU" b="1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1" u="sng" dirty="0" smtClean="0">
                <a:latin typeface="Arial" panose="020B0604020202020204" pitchFamily="34" charset="0"/>
              </a:rPr>
              <a:t>https</a:t>
            </a:r>
            <a:r>
              <a:rPr lang="en-US" b="1" u="sng" dirty="0">
                <a:latin typeface="Arial" panose="020B0604020202020204" pitchFamily="34" charset="0"/>
              </a:rPr>
              <a:t>://pos.gosuslugi.ru/lkp/discussions/poll/32407/</a:t>
            </a:r>
            <a:endParaRPr lang="ru-RU" b="1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829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31" y="1943943"/>
            <a:ext cx="8950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38386"/>
            <a:ext cx="1427162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03774"/>
            <a:ext cx="2182812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15" y="2470150"/>
            <a:ext cx="2328862" cy="36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7" y="2460128"/>
            <a:ext cx="210978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31" y="5279280"/>
            <a:ext cx="15367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3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410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78" y="1762125"/>
            <a:ext cx="8950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81375"/>
            <a:ext cx="4322762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24" y="3381375"/>
            <a:ext cx="4108450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5752" y="2231975"/>
            <a:ext cx="850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сообщения о проведении собрания и начало процедуры проведения собрания:</a:t>
            </a:r>
          </a:p>
          <a:p>
            <a:r>
              <a:rPr lang="ru-RU" dirty="0" smtClean="0"/>
              <a:t>В реестре сведений о голосовании выбираем многоквартирный дом и нажимаем «Добавить», далее заполняем сообщение о проведении собрания.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755650" y="1852613"/>
            <a:ext cx="856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Участие в общем собрании собственников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4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1" y="2447998"/>
            <a:ext cx="26828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31" y="3240088"/>
            <a:ext cx="56324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79" y="2303983"/>
            <a:ext cx="5951119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5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615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2087"/>
            <a:ext cx="2389188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284413"/>
            <a:ext cx="608488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3" y="1790701"/>
            <a:ext cx="85725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6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717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03983"/>
            <a:ext cx="2322512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2" y="3344863"/>
            <a:ext cx="4005262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57" y="2260601"/>
            <a:ext cx="2391231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9" y="1813019"/>
            <a:ext cx="85725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7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27" y="2592015"/>
            <a:ext cx="5565775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826001"/>
            <a:ext cx="8626475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2" y="1943943"/>
            <a:ext cx="85725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8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922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75991"/>
            <a:ext cx="295235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96" y="2255837"/>
            <a:ext cx="5602288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762125"/>
            <a:ext cx="85725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65" y="2885301"/>
            <a:ext cx="5005388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9386888" y="610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9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1438"/>
            <a:ext cx="33845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3738" y="71438"/>
            <a:ext cx="3375025" cy="1690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43038" y="455613"/>
            <a:ext cx="2625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Государственная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жилищная инспекция Самарской области</a:t>
            </a:r>
          </a:p>
        </p:txBody>
      </p:sp>
      <p:pic>
        <p:nvPicPr>
          <p:cNvPr id="1024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363"/>
            <a:ext cx="72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321222"/>
            <a:ext cx="224948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7" y="2159967"/>
            <a:ext cx="1871662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7" y="1773090"/>
            <a:ext cx="85725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../../../../AppData/Local/Microsoft/Windows/Temporary%20Internet%20Files/Content.Outlook/YPH7J1X6/рабочий%20стол/KPI/2011/Program%20Files/OpenOffice.org%203/Basis/share/template/ru/presnt/prs-strategy.otp</Template>
  <TotalTime>7384</TotalTime>
  <Words>135</Words>
  <Application>Microsoft Office PowerPoint</Application>
  <PresentationFormat>Произвольный</PresentationFormat>
  <Paragraphs>38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lyt-cool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mgc cfhfg</dc:creator>
  <dc:description>Предложение пути развития и альтернатив, рекомендации по использованию той или другой стратегии</dc:description>
  <cp:lastModifiedBy>User</cp:lastModifiedBy>
  <cp:revision>500</cp:revision>
  <cp:lastPrinted>2022-03-21T14:34:46Z</cp:lastPrinted>
  <dcterms:created xsi:type="dcterms:W3CDTF">2010-12-21T11:07:17Z</dcterms:created>
  <dcterms:modified xsi:type="dcterms:W3CDTF">2022-03-22T14:35:49Z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